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329" r:id="rId4"/>
    <p:sldId id="330" r:id="rId5"/>
    <p:sldId id="323" r:id="rId6"/>
    <p:sldId id="324" r:id="rId7"/>
    <p:sldId id="333" r:id="rId8"/>
    <p:sldId id="331" r:id="rId9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E"/>
    <a:srgbClr val="C3EBFB"/>
    <a:srgbClr val="E3F6FD"/>
    <a:srgbClr val="FFFFCC"/>
    <a:srgbClr val="FFFF99"/>
    <a:srgbClr val="FBBDCD"/>
    <a:srgbClr val="3333CC"/>
    <a:srgbClr val="58270C"/>
    <a:srgbClr val="66CCFF"/>
    <a:srgbClr val="D9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305" autoAdjust="0"/>
  </p:normalViewPr>
  <p:slideViewPr>
    <p:cSldViewPr>
      <p:cViewPr varScale="1">
        <p:scale>
          <a:sx n="75" d="100"/>
          <a:sy n="75" d="100"/>
        </p:scale>
        <p:origin x="-152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60181539807524"/>
          <c:y val="9.9077399681579456E-2"/>
          <c:w val="0.88039818460192465"/>
          <c:h val="0.503369805728669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1417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FF99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97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1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8923901476855E-2"/>
                  <c:y val="-1.378800036961710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87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9</a:t>
                    </a:r>
                    <a:r>
                      <a:rPr lang="en-US" sz="1400" dirty="0" smtClean="0"/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3973150654854E-2"/>
                  <c:y val="-1.44613587203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67920663053485E-2"/>
                  <c:y val="-1.59387589304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37482847333744E-2"/>
                  <c:y val="-7.2356645621399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77E-2"/>
                  <c:y val="-1.7204758830094688E-2"/>
                </c:manualLayout>
              </c:layout>
              <c:spPr>
                <a:solidFill>
                  <a:srgbClr val="E3F6FD">
                    <a:alpha val="48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009430204019E-2"/>
                  <c:y val="-2.5810170987086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932449923067541E-2"/>
                  <c:y val="-2.829191134957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E3F6FD">
                  <a:alpha val="48000"/>
                </a:srgb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0.97099999999999997</c:v>
                </c:pt>
                <c:pt idx="1">
                  <c:v>0.879</c:v>
                </c:pt>
                <c:pt idx="2">
                  <c:v>0.91400000000000003</c:v>
                </c:pt>
                <c:pt idx="3">
                  <c:v>0.91</c:v>
                </c:pt>
                <c:pt idx="4">
                  <c:v>0.92700000000000005</c:v>
                </c:pt>
                <c:pt idx="5">
                  <c:v>0.98699999999999999</c:v>
                </c:pt>
                <c:pt idx="7">
                  <c:v>0.91700000000000004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2865F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66CCFF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7199148873634237E-2"/>
                  <c:y val="-1.6280245264814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23599589929598E-2"/>
                  <c:y val="-1.311464201887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9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76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1096275474348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E3F6FD">
                  <a:alpha val="48000"/>
                </a:srgb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0.82399999999999995</c:v>
                </c:pt>
                <c:pt idx="1">
                  <c:v>0.623</c:v>
                </c:pt>
                <c:pt idx="2">
                  <c:v>0.67100000000000004</c:v>
                </c:pt>
                <c:pt idx="3">
                  <c:v>0.69699999999999995</c:v>
                </c:pt>
                <c:pt idx="4">
                  <c:v>0.78900000000000003</c:v>
                </c:pt>
                <c:pt idx="5">
                  <c:v>0.53300000000000003</c:v>
                </c:pt>
                <c:pt idx="7">
                  <c:v>0.67900000000000005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87680"/>
        <c:axId val="32467584"/>
        <c:axId val="0"/>
      </c:bar3DChart>
      <c:catAx>
        <c:axId val="34087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67584"/>
        <c:crosses val="autoZero"/>
        <c:auto val="1"/>
        <c:lblAlgn val="ctr"/>
        <c:lblOffset val="100"/>
        <c:noMultiLvlLbl val="0"/>
      </c:catAx>
      <c:valAx>
        <c:axId val="324675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087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2899146981627296"/>
          <c:y val="1.7563154857362668E-3"/>
          <c:w val="0.49443418307778314"/>
          <c:h val="5.4246826456116781E-2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0.80816</cdr:x>
      <cdr:y>0.00571</cdr:y>
    </cdr:from>
    <cdr:to>
      <cdr:x>0.98158</cdr:x>
      <cdr:y>0.06685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01187" y="30837"/>
          <a:ext cx="1545276" cy="3301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 01.10.2019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0.72837</cdr:x>
      <cdr:y>0.28713</cdr:y>
    </cdr:from>
    <cdr:to>
      <cdr:x>0.79231</cdr:x>
      <cdr:y>0.32628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60232" y="1584176"/>
          <a:ext cx="584651" cy="216013"/>
        </a:xfrm>
        <a:prstGeom xmlns:a="http://schemas.openxmlformats.org/drawingml/2006/main" prst="rect">
          <a:avLst/>
        </a:prstGeom>
        <a:solidFill xmlns:a="http://schemas.openxmlformats.org/drawingml/2006/main">
          <a:srgbClr val="E3F6FD">
            <a:alpha val="14902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lIns="0" tIns="0" rIns="0" bIns="0">
          <a:spAutoFit/>
        </a:bodyPr>
        <a:lstStyle xmlns:a="http://schemas.openxmlformats.org/drawingml/2006/main"/>
        <a:p xmlns:a="http://schemas.openxmlformats.org/drawingml/2006/main">
          <a:pPr algn="ctr" rtl="0">
            <a:defRPr sz="16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53,3%</a:t>
          </a:r>
          <a:endParaRPr lang="ru-RU" sz="14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07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8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7411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7411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7411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Tm="7411">
    <p:wipe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848" y="332656"/>
            <a:ext cx="8568952" cy="1224136"/>
          </a:xfrm>
        </p:spPr>
        <p:txBody>
          <a:bodyPr>
            <a:noAutofit/>
          </a:bodyPr>
          <a:lstStyle/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ведомственная целевая программа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«Оказание государственной поддержки гражданам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обеспечении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жильем и оплате жилищно-коммунальных услуг»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Российской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 «Обеспечение доступным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комфортным 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жильем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коммунальными услугами граждан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7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Итоги выдачи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государственных жилищных сертификатов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9 месяцев  2019 года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688" y="5803900"/>
            <a:ext cx="6194425" cy="979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08000" rIns="3600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4714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ведомственная целевая программа «Оказание государственной поддержки гражданам  в обеспечении жильем и оплате жилищно-коммунальных услуг» государственной программы  Российской Федерации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доступным и комфортным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жильем  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коммунальными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услугами  граждан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96952"/>
            <a:ext cx="1584176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25.02.2019 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120/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996953"/>
            <a:ext cx="1584176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01.04.2019 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198/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996953"/>
            <a:ext cx="1584176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02.07.2019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383/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04864"/>
            <a:ext cx="6480720" cy="424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Приказы Минстроя России  в  2019 году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467544" y="4509120"/>
            <a:ext cx="2376264" cy="1224136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Выдано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6 472 </a:t>
            </a:r>
            <a:r>
              <a:rPr lang="ru-RU" sz="2400" b="1" cap="sm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cap="sm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1403648" y="2636912"/>
            <a:ext cx="0" cy="332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203848" y="2636912"/>
            <a:ext cx="1" cy="333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076056" y="2636912"/>
            <a:ext cx="0" cy="350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5148064" y="5085184"/>
            <a:ext cx="1800200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10.10.2019  </a:t>
            </a:r>
          </a:p>
          <a:p>
            <a:pPr algn="ctr"/>
            <a:r>
              <a:rPr lang="ru-RU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599/</a:t>
            </a:r>
            <a:r>
              <a:rPr lang="ru-RU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текущий, действует </a:t>
            </a:r>
            <a:b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20.12.2019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6372200" y="2636912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636912"/>
            <a:ext cx="698376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 кв.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2636912"/>
            <a:ext cx="914400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</a:t>
            </a:r>
            <a:r>
              <a:rPr lang="ru-RU" b="1" dirty="0" smtClean="0">
                <a:solidFill>
                  <a:schemeClr val="tx1"/>
                </a:solidFill>
              </a:rPr>
              <a:t> кв.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6" y="2636912"/>
            <a:ext cx="914400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III</a:t>
            </a:r>
            <a:r>
              <a:rPr lang="ru-RU" b="1" dirty="0" smtClean="0">
                <a:solidFill>
                  <a:schemeClr val="tx1"/>
                </a:solidFill>
              </a:rPr>
              <a:t> кв.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8064" y="4725144"/>
            <a:ext cx="9144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IV</a:t>
            </a:r>
            <a:r>
              <a:rPr lang="ru-RU" b="1" dirty="0" smtClean="0">
                <a:solidFill>
                  <a:schemeClr val="tx1"/>
                </a:solidFill>
              </a:rPr>
              <a:t> кв.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1628800"/>
            <a:ext cx="6264696" cy="432048"/>
          </a:xfrm>
          <a:prstGeom prst="rect">
            <a:avLst/>
          </a:prstGeom>
          <a:solidFill>
            <a:srgbClr val="66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– 2019 :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16 237 508,3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3717032"/>
            <a:ext cx="583264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Выполнение: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14 893 131,2   (91,7%)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1907704" y="4221088"/>
            <a:ext cx="0" cy="400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6804248" y="3717032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1 344 377,1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948264" y="2996952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ОСТАТОК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03848" y="5446464"/>
            <a:ext cx="1440160" cy="10068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rgbClr val="58270C"/>
                </a:solidFill>
                <a:latin typeface="Times New Roman" pitchFamily="18" charset="0"/>
                <a:cs typeface="Times New Roman" pitchFamily="18" charset="0"/>
              </a:rPr>
              <a:t>Реализовали</a:t>
            </a:r>
            <a:r>
              <a:rPr lang="ru-RU" sz="2400" b="1" dirty="0" smtClean="0">
                <a:solidFill>
                  <a:srgbClr val="58270C"/>
                </a:solidFill>
                <a:latin typeface="Times New Roman" pitchFamily="18" charset="0"/>
                <a:cs typeface="Times New Roman" pitchFamily="18" charset="0"/>
              </a:rPr>
              <a:t> 4 850 </a:t>
            </a:r>
            <a:r>
              <a:rPr lang="ru-RU" b="1" dirty="0" smtClean="0">
                <a:solidFill>
                  <a:srgbClr val="58270C"/>
                </a:solidFill>
                <a:latin typeface="Times New Roman" pitchFamily="18" charset="0"/>
                <a:cs typeface="Times New Roman" pitchFamily="18" charset="0"/>
              </a:rPr>
              <a:t>семей</a:t>
            </a:r>
            <a:endParaRPr lang="ru-RU" b="1" dirty="0">
              <a:solidFill>
                <a:srgbClr val="5827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3087936" y="4581128"/>
            <a:ext cx="1656184" cy="864096"/>
          </a:xfrm>
          <a:prstGeom prst="triangle">
            <a:avLst>
              <a:gd name="adj" fmla="val 51152"/>
            </a:avLst>
          </a:prstGeom>
          <a:solidFill>
            <a:srgbClr val="58270C"/>
          </a:solidFill>
          <a:ln>
            <a:solidFill>
              <a:srgbClr val="5827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углом 75"/>
          <p:cNvSpPr/>
          <p:nvPr/>
        </p:nvSpPr>
        <p:spPr>
          <a:xfrm rot="10800000" flipH="1">
            <a:off x="1359744" y="5755508"/>
            <a:ext cx="1728192" cy="432048"/>
          </a:xfrm>
          <a:prstGeom prst="bentArrow">
            <a:avLst>
              <a:gd name="adj1" fmla="val 25000"/>
              <a:gd name="adj2" fmla="val 2828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164288" y="5085184"/>
            <a:ext cx="1648636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 распоряжения Пр-ва РФ по изменению в График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Левая фигурная скобка 112"/>
          <p:cNvSpPr/>
          <p:nvPr/>
        </p:nvSpPr>
        <p:spPr>
          <a:xfrm rot="5400000">
            <a:off x="7187457" y="3693863"/>
            <a:ext cx="864096" cy="1918547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092280" y="1484784"/>
            <a:ext cx="176470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014865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332656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latin typeface="Times New Roman"/>
              </a:rPr>
              <a:t>Выдача (с учетом исключений) </a:t>
            </a:r>
            <a:r>
              <a:rPr lang="ru-RU" sz="2400" b="1" dirty="0">
                <a:latin typeface="Times New Roman"/>
              </a:rPr>
              <a:t>и </a:t>
            </a:r>
            <a:r>
              <a:rPr lang="ru-RU" sz="2400" b="1" dirty="0" smtClean="0">
                <a:latin typeface="Times New Roman"/>
              </a:rPr>
              <a:t>реализация </a:t>
            </a:r>
            <a:r>
              <a:rPr lang="ru-RU" sz="2400" b="1" dirty="0">
                <a:latin typeface="Times New Roman"/>
              </a:rPr>
              <a:t>ГЖС </a:t>
            </a:r>
            <a:endParaRPr lang="ru-RU" sz="2400" b="1" dirty="0" smtClean="0">
              <a:latin typeface="Times New Roman"/>
            </a:endParaRPr>
          </a:p>
          <a:p>
            <a:pPr algn="ctr" fontAlgn="t"/>
            <a:r>
              <a:rPr lang="ru-RU" sz="2400" b="1" dirty="0" smtClean="0">
                <a:latin typeface="Times New Roman"/>
              </a:rPr>
              <a:t>выпуска 2019 года за 9 месяцев  (в разрезе категорий) </a:t>
            </a:r>
            <a:endParaRPr lang="ru-RU" sz="2400" b="1" dirty="0">
              <a:latin typeface="Times New Roman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98359" y="7209409"/>
            <a:ext cx="0" cy="240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247829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31412"/>
              </p:ext>
            </p:extLst>
          </p:nvPr>
        </p:nvGraphicFramePr>
        <p:xfrm>
          <a:off x="179512" y="5085184"/>
          <a:ext cx="8712968" cy="1489710"/>
        </p:xfrm>
        <a:graphic>
          <a:graphicData uri="http://schemas.openxmlformats.org/drawingml/2006/table">
            <a:tbl>
              <a:tblPr/>
              <a:tblGrid>
                <a:gridCol w="1152128"/>
                <a:gridCol w="864096"/>
                <a:gridCol w="936104"/>
                <a:gridCol w="936104"/>
                <a:gridCol w="936104"/>
                <a:gridCol w="936104"/>
                <a:gridCol w="936104"/>
                <a:gridCol w="936104"/>
                <a:gridCol w="1080120"/>
              </a:tblGrid>
              <a:tr h="28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small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График </a:t>
                      </a:r>
                      <a:endParaRPr lang="ru-RU" sz="1200" b="1" cap="small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1 553,6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3 057,3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4 754,8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5 242,9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509,9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1 118,9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16 237,5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small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Выдано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ГЖС (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млн.руб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./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1 508,1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-----------------------------------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565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2 687,8</a:t>
                      </a:r>
                      <a:endParaRPr lang="ru-RU" sz="5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------------------------------</a:t>
                      </a:r>
                      <a:r>
                        <a:rPr lang="ru-RU" sz="5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1 255</a:t>
                      </a: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4 347,0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--------------------------------------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1 635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4 773,5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________________________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2 294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472,5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_______________________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238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1 104,2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______________________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485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14 893,1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__________________________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6 474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small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Реализовано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ГЖС (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489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908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1 212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1 769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4 850</a:t>
                      </a:r>
                      <a:endParaRPr lang="ru-RU" sz="1600" b="1" dirty="0">
                        <a:solidFill>
                          <a:srgbClr val="33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32" marR="60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46011508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4681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Темпы оформления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года (за 9 месяцев)</a:t>
            </a:r>
          </a:p>
          <a:p>
            <a:pPr algn="ctr" fontAlgn="t"/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94065"/>
              </p:ext>
            </p:extLst>
          </p:nvPr>
        </p:nvGraphicFramePr>
        <p:xfrm>
          <a:off x="179513" y="1556792"/>
          <a:ext cx="8818822" cy="4281673"/>
        </p:xfrm>
        <a:graphic>
          <a:graphicData uri="http://schemas.openxmlformats.org/drawingml/2006/table">
            <a:tbl>
              <a:tblPr firstRow="1" firstCol="1" bandRow="1"/>
              <a:tblGrid>
                <a:gridCol w="1224135"/>
                <a:gridCol w="1387157"/>
                <a:gridCol w="955372"/>
                <a:gridCol w="955372"/>
                <a:gridCol w="881881"/>
                <a:gridCol w="661413"/>
                <a:gridCol w="2753492"/>
              </a:tblGrid>
              <a:tr h="3107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Участвуют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Оформили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начали выдачу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более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менее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6F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endParaRPr lang="ru-RU" sz="2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ФОИВ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4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МЧ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 </a:t>
                      </a:r>
                      <a:endParaRPr lang="ru-RU" sz="2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субъектов РФ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Приморский край, </a:t>
                      </a: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Курганская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обл., </a:t>
                      </a: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Ханты-Мансийский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АО -Югра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субъектов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Курганская обл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4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 </a:t>
                      </a:r>
                      <a:endParaRPr lang="ru-RU" sz="2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субъекта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Р-ка Северная Осетия-Алания, Кировская,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Курганская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Оренбургская,  Тульская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ЗАТО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ЗАТО пос. Озерный </a:t>
                      </a: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Тверская обл.)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2" marR="6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38244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Выделение средств социальных выплат в дополнение к имеющимся остаткам,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не позволяющим выдать сертификаты</a:t>
            </a:r>
          </a:p>
          <a:p>
            <a:pPr algn="ctr" fontAlgn="t"/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(изменения в График выпуска и распределения сертификатов)</a:t>
            </a:r>
            <a:endParaRPr lang="ru-RU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259632" y="1196752"/>
            <a:ext cx="201622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МЧ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24716"/>
              </p:ext>
            </p:extLst>
          </p:nvPr>
        </p:nvGraphicFramePr>
        <p:xfrm>
          <a:off x="251520" y="1628800"/>
          <a:ext cx="4237328" cy="4887153"/>
        </p:xfrm>
        <a:graphic>
          <a:graphicData uri="http://schemas.openxmlformats.org/drawingml/2006/table">
            <a:tbl>
              <a:tblPr/>
              <a:tblGrid>
                <a:gridCol w="2160240"/>
                <a:gridCol w="864096"/>
                <a:gridCol w="1212992"/>
              </a:tblGrid>
              <a:tr h="657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для выдачи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ГЖС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4 272,3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4 874,4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2 246,8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062,0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Мордовия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883,4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489,4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1 740,4</a:t>
                      </a: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6 332,2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1 438,3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1 764,7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1 516,5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4 874,4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Воронежская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936,5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489,4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Ивановская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1 122,9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437,2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Нижегородская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1 489,4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Оренбургская область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1 041,0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489,4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Орловская   область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1 698,8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895,6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Пензенская область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1 292,9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396,6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Псковская  область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403,7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3 249,6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Ростовская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1 087,6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769,3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Самарская область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1 159,7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3 249,6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Ярославская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3 627,7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4 062,0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Ханты-Мансийский АО - Югра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3 578,4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4 468,2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183177"/>
              </p:ext>
            </p:extLst>
          </p:nvPr>
        </p:nvGraphicFramePr>
        <p:xfrm>
          <a:off x="4499993" y="1628800"/>
          <a:ext cx="4493772" cy="4893000"/>
        </p:xfrm>
        <a:graphic>
          <a:graphicData uri="http://schemas.openxmlformats.org/drawingml/2006/table">
            <a:tbl>
              <a:tblPr/>
              <a:tblGrid>
                <a:gridCol w="2409659"/>
                <a:gridCol w="850468"/>
                <a:gridCol w="1233645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для выдачи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ГЖС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86" marR="67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73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 Башкортостан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977,9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3 249,6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Бурятия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2 010,1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2 180,0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53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Удмуртская Республика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1 611,2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3 114,2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Алтайский край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1 303,1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2 085,2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78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1 298,7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1 712,8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Пермский край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1 941,0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2 437,2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Хабаровский край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1 956,6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2 924,7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Астраханская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1 261,4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1 489,4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1 431,3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1 895,6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Нижегородская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1 348,6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1 489,4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1 240,4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1 895,6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Саратовская область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992,3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1 895,6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1 254,6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1 489,4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993,3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1 489,4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2 003,8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2 680,9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1 691,5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2 437,2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  <a:tr h="2448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 Санкт-Петербург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1 423,2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1 787,3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6FD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5796136" y="1196752"/>
            <a:ext cx="1944216" cy="382333"/>
          </a:xfrm>
          <a:prstGeom prst="rect">
            <a:avLst/>
          </a:prstGeom>
          <a:solidFill>
            <a:srgbClr val="E3F6FD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ВП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3923928" y="1268760"/>
            <a:ext cx="1368152" cy="35165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28261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26984"/>
              </p:ext>
            </p:extLst>
          </p:nvPr>
        </p:nvGraphicFramePr>
        <p:xfrm>
          <a:off x="2699793" y="3140968"/>
          <a:ext cx="6120679" cy="3024332"/>
        </p:xfrm>
        <a:graphic>
          <a:graphicData uri="http://schemas.openxmlformats.org/drawingml/2006/table">
            <a:tbl>
              <a:tblPr firstRow="1" firstCol="1" bandRow="1"/>
              <a:tblGrid>
                <a:gridCol w="3331509"/>
                <a:gridCol w="1239631"/>
                <a:gridCol w="1549539"/>
              </a:tblGrid>
              <a:tr h="824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Субъект Российской Федерации, закрытое административно-территориальное образование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Остаток средств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Потребность 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выдачи 1 ГЖС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Алтайский край, пос. Сибирский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1 094,7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2 437,2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Забайкальский край, пос. Горный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1 775,9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3 249,6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Пермский край, пос. Звездный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3 123,0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4 062,0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Амурская область, г. Циолковский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1 301,2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1 489,4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Кировская область, пос. Первомайский 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1 395,5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1 489,4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Мурманская область, Александровск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1 257,6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1 489,4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Саратовская область, г. Шиханы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1 301,4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1 895,6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Свердловская область,  г. Новоуральск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1 561,5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3 249,6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40965"/>
              </p:ext>
            </p:extLst>
          </p:nvPr>
        </p:nvGraphicFramePr>
        <p:xfrm>
          <a:off x="287016" y="1823069"/>
          <a:ext cx="4896544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1632182"/>
                <a:gridCol w="1329925"/>
                <a:gridCol w="1934437"/>
              </a:tblGrid>
              <a:tr h="282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ФОИВ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Остаток средств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Потребность 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выдачи 1 ГЖС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ФСИН России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306,1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841,3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Росгвардия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2 638,2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4 062,0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7016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Выделение средств социальных выплат в дополнение к имеющимся остаткам,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не позволяющим выдать сертификаты</a:t>
            </a:r>
          </a:p>
          <a:p>
            <a:pPr algn="ctr" fontAlgn="t"/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(изменения в График выпуска и распределения сертификатов)</a:t>
            </a:r>
            <a:endParaRPr lang="ru-RU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39552" y="1412776"/>
            <a:ext cx="1944216" cy="332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F6FD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УВ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04248" y="2708920"/>
            <a:ext cx="1944216" cy="332618"/>
          </a:xfrm>
          <a:prstGeom prst="rect">
            <a:avLst/>
          </a:prstGeom>
          <a:solidFill>
            <a:srgbClr val="C3EBFB"/>
          </a:solidFill>
          <a:ln>
            <a:solidFill>
              <a:srgbClr val="E3F6FD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ТО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596336" y="1124744"/>
            <a:ext cx="1368152" cy="35165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5985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2420888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4758" y="1772816"/>
            <a:ext cx="8587722" cy="576064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Контрольные цифры на 2020 год утверждены 7 октября 2019 г.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105" y="2527058"/>
            <a:ext cx="868591" cy="4139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758" y="1196752"/>
            <a:ext cx="8587722" cy="720080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предоставление государственных жилищных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сертификатов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16 129,9 млн. рублей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2527057"/>
            <a:ext cx="2241006" cy="4508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368,3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11816" y="2511024"/>
            <a:ext cx="2657663" cy="4669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АБ/01-01-1973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3160186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1177" y="3284984"/>
            <a:ext cx="867519" cy="432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75656" y="3279448"/>
            <a:ext cx="2241006" cy="420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3 057,3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3914034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1177" y="4007122"/>
            <a:ext cx="867519" cy="4440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5656" y="4007123"/>
            <a:ext cx="2241006" cy="4730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4 754,8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9512" y="4645266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0105" y="4750984"/>
            <a:ext cx="867519" cy="447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4750984"/>
            <a:ext cx="2241006" cy="447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509,9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188640"/>
            <a:ext cx="8784976" cy="936104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федерального закона «О федеральном бюджете на 2020 год</a:t>
            </a:r>
          </a:p>
          <a:p>
            <a:pPr algn="ctr"/>
            <a:r>
              <a:rPr lang="ru-RU" b="1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на плановый период 2021 и 2022 годов»</a:t>
            </a:r>
            <a:br>
              <a:rPr lang="ru-RU" b="1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(законопроект № 802503-7, внесен в Государственную Думу 30.09.2019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36296" y="3429000"/>
            <a:ext cx="1728192" cy="875306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Контрольные цифры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6794890" y="2511025"/>
            <a:ext cx="441406" cy="2806018"/>
          </a:xfrm>
          <a:prstGeom prst="rightBrace">
            <a:avLst>
              <a:gd name="adj1" fmla="val 8333"/>
              <a:gd name="adj2" fmla="val 496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9512" y="5390248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0105" y="5554000"/>
            <a:ext cx="867519" cy="437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75656" y="5554000"/>
            <a:ext cx="2241006" cy="437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5 005,7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95936" y="5498210"/>
            <a:ext cx="2520280" cy="492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АБ/01-01-1972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15593" y="5390248"/>
            <a:ext cx="1948895" cy="618920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Приложение № 27 к законопроекту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1" name="Прямая со стрелкой 2050"/>
          <p:cNvCxnSpPr>
            <a:stCxn id="33" idx="3"/>
            <a:endCxn id="37" idx="1"/>
          </p:cNvCxnSpPr>
          <p:nvPr/>
        </p:nvCxnSpPr>
        <p:spPr>
          <a:xfrm flipV="1">
            <a:off x="6794890" y="5699708"/>
            <a:ext cx="220703" cy="20152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179512" y="6135130"/>
            <a:ext cx="6615378" cy="65922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0105" y="6218290"/>
            <a:ext cx="867519" cy="492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БК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75656" y="6218290"/>
            <a:ext cx="2241006" cy="492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1 435,2 млн. рублей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95936" y="3279448"/>
            <a:ext cx="2657663" cy="448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АБ/01-01-1969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11815" y="4007123"/>
            <a:ext cx="2657663" cy="4730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АБ/01-01-1971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95936" y="4709404"/>
            <a:ext cx="2657663" cy="492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АБ/01-01-1974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95936" y="6218290"/>
            <a:ext cx="2657663" cy="492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исх. № АБ/01-01-1971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октября 2019 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0824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5050295"/>
            <a:ext cx="8282005" cy="125902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ГЖС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действуют только  в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 одного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endParaRPr lang="ru-RU" sz="1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по перечням неиспользованных серий и номеров ГЖС  предоставлять НЕ НАДО </a:t>
            </a: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FontTx/>
              <a:buChar char="-"/>
            </a:pPr>
            <a:endParaRPr lang="ru-RU" sz="2800" b="1" dirty="0" smtClean="0"/>
          </a:p>
          <a:p>
            <a:pPr algn="ctr"/>
            <a:endParaRPr lang="ru-RU" sz="4400" b="1" dirty="0"/>
          </a:p>
          <a:p>
            <a:pPr marL="114300" indent="0" algn="ctr">
              <a:buNone/>
            </a:pPr>
            <a:endParaRPr lang="ru-RU" sz="4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6054" y="1940968"/>
            <a:ext cx="2592288" cy="17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Реестр(ы)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выданных 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ГЖС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текущему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</a:t>
            </a:r>
          </a:p>
          <a:p>
            <a:pPr algn="ctr"/>
            <a:endParaRPr lang="ru-RU" sz="1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на 20 число)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29392" y="1910481"/>
            <a:ext cx="2592288" cy="1806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Реестр(ы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исключенных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ГЖС </a:t>
            </a:r>
          </a:p>
          <a:p>
            <a:pPr algn="ctr"/>
            <a:endParaRPr lang="ru-RU" sz="1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по приказам и категориям)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4432" y="1931259"/>
            <a:ext cx="2701280" cy="1785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дополнительный выпуск   ГЖС на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квартал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по Графикам и категориям)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7264" y="620688"/>
            <a:ext cx="489654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 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окончании   приказов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74912" y="1628800"/>
            <a:ext cx="58812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" idx="0"/>
          </p:cNvCxnSpPr>
          <p:nvPr/>
        </p:nvCxnSpPr>
        <p:spPr>
          <a:xfrm>
            <a:off x="1592198" y="1628800"/>
            <a:ext cx="0" cy="3121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6" idx="0"/>
          </p:cNvCxnSpPr>
          <p:nvPr/>
        </p:nvCxnSpPr>
        <p:spPr>
          <a:xfrm>
            <a:off x="4525536" y="1196752"/>
            <a:ext cx="0" cy="7137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456208" y="1628800"/>
            <a:ext cx="0" cy="2996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11559" y="3874224"/>
            <a:ext cx="8267877" cy="922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заявках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обязательно  указывать 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суммы 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 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 ГЖС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которое 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 к оформлению</a:t>
            </a:r>
            <a:r>
              <a:rPr lang="ru-RU" sz="1700" dirty="0" smtClean="0">
                <a:solidFill>
                  <a:prstClr val="white"/>
                </a:solidFill>
              </a:rPr>
              <a:t>. 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4370" y="3927048"/>
            <a:ext cx="230941" cy="15442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5784" y="5762128"/>
            <a:ext cx="230942" cy="2497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08186"/>
      </p:ext>
    </p:extLst>
  </p:cSld>
  <p:clrMapOvr>
    <a:masterClrMapping/>
  </p:clrMapOvr>
  <p:transition spd="slow" advTm="7411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5|2.2|1.7|2.2|1.7|1.7|2.4|2.4|3.2|2.3|3.8|1.7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6.8|2.2|1.8|1.4|1.5|1.5|1.7|1.5|1.6|1.7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9599</TotalTime>
  <Words>987</Words>
  <Application>Microsoft Office PowerPoint</Application>
  <PresentationFormat>Экран (4:3)</PresentationFormat>
  <Paragraphs>352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ведомственная целевая программа «Оказание государственной поддержки гражданам  в  обеспечении жильем и оплате жилищно-коммунальных услуг» государственной программы  Российской Федерации «Обеспечение доступным  и комфортным  жильем  и коммунальными услугами граждан  Российской Федерации»</vt:lpstr>
      <vt:lpstr>ведомственная целевая программа «Оказание государственной поддержки гражданам  в обеспечении жильем и оплате жилищно-коммунальных услуг» государственной программы  Российской Федерации «Обеспечение доступным и комфортным  жильем  и коммунальными услугами  граждан 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ГУОД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Сапронова Ольга Валентиновна</cp:lastModifiedBy>
  <cp:revision>552</cp:revision>
  <cp:lastPrinted>2014-05-21T08:54:56Z</cp:lastPrinted>
  <dcterms:created xsi:type="dcterms:W3CDTF">2013-05-22T11:57:24Z</dcterms:created>
  <dcterms:modified xsi:type="dcterms:W3CDTF">2019-10-14T11:49:14Z</dcterms:modified>
</cp:coreProperties>
</file>